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DM Sans Italics" charset="1" panose="00000000000000000000"/>
      <p:regular r:id="rId25"/>
    </p:embeddedFont>
    <p:embeddedFont>
      <p:font typeface="Now Bold" charset="1" panose="00000800000000000000"/>
      <p:regular r:id="rId26"/>
    </p:embeddedFont>
    <p:embeddedFont>
      <p:font typeface="DM Sans Bold" charset="1" panose="00000000000000000000"/>
      <p:regular r:id="rId27"/>
    </p:embeddedFont>
    <p:embeddedFont>
      <p:font typeface="DM San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848920" y="1028700"/>
            <a:ext cx="7199928" cy="8608708"/>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12765" r="0" b="-12765"/>
              </a:stretch>
            </a:blipFill>
          </p:spPr>
        </p:sp>
      </p:grpSp>
      <p:sp>
        <p:nvSpPr>
          <p:cNvPr name="TextBox 8" id="8"/>
          <p:cNvSpPr txBox="true"/>
          <p:nvPr/>
        </p:nvSpPr>
        <p:spPr>
          <a:xfrm rot="0">
            <a:off x="1573748" y="7036704"/>
            <a:ext cx="7913921" cy="462835"/>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56AEFF"/>
                </a:solidFill>
                <a:latin typeface="DM Sans Italics"/>
              </a:rPr>
              <a:t>Presented by: Pranavi Pulipaka</a:t>
            </a:r>
          </a:p>
        </p:txBody>
      </p:sp>
      <p:sp>
        <p:nvSpPr>
          <p:cNvPr name="TextBox 9" id="9"/>
          <p:cNvSpPr txBox="true"/>
          <p:nvPr/>
        </p:nvSpPr>
        <p:spPr>
          <a:xfrm rot="0">
            <a:off x="176064" y="4310391"/>
            <a:ext cx="12356768" cy="1036320"/>
          </a:xfrm>
          <a:prstGeom prst="rect">
            <a:avLst/>
          </a:prstGeom>
        </p:spPr>
        <p:txBody>
          <a:bodyPr anchor="t" rtlCol="false" tIns="0" lIns="0" bIns="0" rIns="0">
            <a:spAutoFit/>
          </a:bodyPr>
          <a:lstStyle/>
          <a:p>
            <a:pPr algn="l">
              <a:lnSpc>
                <a:spcPts val="8157"/>
              </a:lnSpc>
            </a:pPr>
            <a:r>
              <a:rPr lang="en-US" sz="6798">
                <a:solidFill>
                  <a:srgbClr val="FFFBFB"/>
                </a:solidFill>
                <a:latin typeface="Now Bold"/>
              </a:rPr>
              <a:t>CRM SALES OPPORTUNITY </a:t>
            </a:r>
          </a:p>
        </p:txBody>
      </p:sp>
      <p:sp>
        <p:nvSpPr>
          <p:cNvPr name="Freeform 10" id="10"/>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21002" y="5356827"/>
            <a:ext cx="9659937" cy="1426845"/>
          </a:xfrm>
          <a:prstGeom prst="rect">
            <a:avLst/>
          </a:prstGeom>
        </p:spPr>
        <p:txBody>
          <a:bodyPr anchor="t" rtlCol="false" tIns="0" lIns="0" bIns="0" rIns="0">
            <a:spAutoFit/>
          </a:bodyPr>
          <a:lstStyle/>
          <a:p>
            <a:pPr algn="l">
              <a:lnSpc>
                <a:spcPts val="11168"/>
              </a:lnSpc>
            </a:pPr>
            <a:r>
              <a:rPr lang="en-US" sz="9307">
                <a:solidFill>
                  <a:srgbClr val="56AEFF"/>
                </a:solidFill>
                <a:latin typeface="Now Bold"/>
              </a:rPr>
              <a:t>SQL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533666" y="847990"/>
            <a:ext cx="12300715" cy="679726"/>
          </a:xfrm>
          <a:prstGeom prst="rect">
            <a:avLst/>
          </a:prstGeom>
        </p:spPr>
        <p:txBody>
          <a:bodyPr anchor="t" rtlCol="false" tIns="0" lIns="0" bIns="0" rIns="0">
            <a:spAutoFit/>
          </a:bodyPr>
          <a:lstStyle/>
          <a:p>
            <a:pPr algn="ctr" marL="0" indent="0" lvl="0">
              <a:lnSpc>
                <a:spcPts val="5541"/>
              </a:lnSpc>
              <a:spcBef>
                <a:spcPct val="0"/>
              </a:spcBef>
            </a:pPr>
            <a:r>
              <a:rPr lang="en-US" sz="4015">
                <a:solidFill>
                  <a:srgbClr val="FFFFFF"/>
                </a:solidFill>
                <a:latin typeface="DM Sans"/>
              </a:rPr>
              <a:t>Top 5 products which generates maximum revenue</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2745626"/>
            <a:ext cx="16650223" cy="6148803"/>
          </a:xfrm>
          <a:prstGeom prst="rect">
            <a:avLst/>
          </a:prstGeom>
        </p:spPr>
        <p:txBody>
          <a:bodyPr anchor="t" rtlCol="false" tIns="0" lIns="0" bIns="0" rIns="0">
            <a:spAutoFit/>
          </a:bodyPr>
          <a:lstStyle/>
          <a:p>
            <a:pPr algn="ctr">
              <a:lnSpc>
                <a:spcPts val="5437"/>
              </a:lnSpc>
            </a:pPr>
            <a:r>
              <a:rPr lang="en-US" sz="3940">
                <a:solidFill>
                  <a:srgbClr val="FFFFFF"/>
                </a:solidFill>
                <a:latin typeface="DM Sans"/>
              </a:rPr>
              <a:t>with cte as</a:t>
            </a:r>
          </a:p>
          <a:p>
            <a:pPr algn="ctr">
              <a:lnSpc>
                <a:spcPts val="5437"/>
              </a:lnSpc>
            </a:pPr>
            <a:r>
              <a:rPr lang="en-US" sz="3940">
                <a:solidFill>
                  <a:srgbClr val="FFFFFF"/>
                </a:solidFill>
                <a:latin typeface="DM Sans"/>
              </a:rPr>
              <a:t>(select product,sum(close_value) as total_revenue,dense_rank() over(order by sum(close_value) desc) as rnk</a:t>
            </a:r>
          </a:p>
          <a:p>
            <a:pPr algn="ctr">
              <a:lnSpc>
                <a:spcPts val="5437"/>
              </a:lnSpc>
            </a:pPr>
            <a:r>
              <a:rPr lang="en-US" sz="3940">
                <a:solidFill>
                  <a:srgbClr val="FFFFFF"/>
                </a:solidFill>
                <a:latin typeface="DM Sans"/>
              </a:rPr>
              <a:t>from sales_pipeline</a:t>
            </a:r>
          </a:p>
          <a:p>
            <a:pPr algn="ctr">
              <a:lnSpc>
                <a:spcPts val="5437"/>
              </a:lnSpc>
            </a:pPr>
            <a:r>
              <a:rPr lang="en-US" sz="3940">
                <a:solidFill>
                  <a:srgbClr val="FFFFFF"/>
                </a:solidFill>
                <a:latin typeface="DM Sans"/>
              </a:rPr>
              <a:t>group by 1)</a:t>
            </a:r>
          </a:p>
          <a:p>
            <a:pPr algn="ctr">
              <a:lnSpc>
                <a:spcPts val="5437"/>
              </a:lnSpc>
            </a:pPr>
          </a:p>
          <a:p>
            <a:pPr algn="ctr">
              <a:lnSpc>
                <a:spcPts val="5437"/>
              </a:lnSpc>
            </a:pPr>
            <a:r>
              <a:rPr lang="en-US" sz="3940">
                <a:solidFill>
                  <a:srgbClr val="FFFFFF"/>
                </a:solidFill>
                <a:latin typeface="DM Sans"/>
              </a:rPr>
              <a:t>select *</a:t>
            </a:r>
          </a:p>
          <a:p>
            <a:pPr algn="ctr">
              <a:lnSpc>
                <a:spcPts val="5437"/>
              </a:lnSpc>
            </a:pPr>
            <a:r>
              <a:rPr lang="en-US" sz="3940">
                <a:solidFill>
                  <a:srgbClr val="FFFFFF"/>
                </a:solidFill>
                <a:latin typeface="DM Sans"/>
              </a:rPr>
              <a:t>from cte</a:t>
            </a:r>
          </a:p>
          <a:p>
            <a:pPr algn="ctr">
              <a:lnSpc>
                <a:spcPts val="5437"/>
              </a:lnSpc>
              <a:spcBef>
                <a:spcPct val="0"/>
              </a:spcBef>
            </a:pPr>
            <a:r>
              <a:rPr lang="en-US" sz="3940">
                <a:solidFill>
                  <a:srgbClr val="FFFFFF"/>
                </a:solidFill>
                <a:latin typeface="DM Sans"/>
              </a:rPr>
              <a:t>where rnk&lt;=5</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533666" y="847990"/>
            <a:ext cx="12300715" cy="679726"/>
          </a:xfrm>
          <a:prstGeom prst="rect">
            <a:avLst/>
          </a:prstGeom>
        </p:spPr>
        <p:txBody>
          <a:bodyPr anchor="t" rtlCol="false" tIns="0" lIns="0" bIns="0" rIns="0">
            <a:spAutoFit/>
          </a:bodyPr>
          <a:lstStyle/>
          <a:p>
            <a:pPr algn="ctr" marL="0" indent="0" lvl="0">
              <a:lnSpc>
                <a:spcPts val="5541"/>
              </a:lnSpc>
              <a:spcBef>
                <a:spcPct val="0"/>
              </a:spcBef>
            </a:pPr>
            <a:r>
              <a:rPr lang="en-US" sz="4015">
                <a:solidFill>
                  <a:srgbClr val="FFFFFF"/>
                </a:solidFill>
                <a:latin typeface="DM Sans"/>
              </a:rPr>
              <a:t>Which product has the most lost deals?</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18888" y="2619866"/>
            <a:ext cx="16650223" cy="4091403"/>
          </a:xfrm>
          <a:prstGeom prst="rect">
            <a:avLst/>
          </a:prstGeom>
        </p:spPr>
        <p:txBody>
          <a:bodyPr anchor="t" rtlCol="false" tIns="0" lIns="0" bIns="0" rIns="0">
            <a:spAutoFit/>
          </a:bodyPr>
          <a:lstStyle/>
          <a:p>
            <a:pPr algn="ctr">
              <a:lnSpc>
                <a:spcPts val="5437"/>
              </a:lnSpc>
            </a:pPr>
            <a:r>
              <a:rPr lang="en-US" sz="3940">
                <a:solidFill>
                  <a:srgbClr val="FFFFFF"/>
                </a:solidFill>
                <a:latin typeface="DM Sans"/>
              </a:rPr>
              <a:t>select product, concat(round(sum(case when deal_stage='Lost' then 1 else 0 end)*100/count(*),1),'%') as Lost_rate</a:t>
            </a:r>
          </a:p>
          <a:p>
            <a:pPr algn="ctr">
              <a:lnSpc>
                <a:spcPts val="5437"/>
              </a:lnSpc>
            </a:pPr>
            <a:r>
              <a:rPr lang="en-US" sz="3940">
                <a:solidFill>
                  <a:srgbClr val="FFFFFF"/>
                </a:solidFill>
                <a:latin typeface="DM Sans"/>
              </a:rPr>
              <a:t>from sales_pipeline</a:t>
            </a:r>
          </a:p>
          <a:p>
            <a:pPr algn="ctr">
              <a:lnSpc>
                <a:spcPts val="5437"/>
              </a:lnSpc>
            </a:pPr>
            <a:r>
              <a:rPr lang="en-US" sz="3940">
                <a:solidFill>
                  <a:srgbClr val="FFFFFF"/>
                </a:solidFill>
                <a:latin typeface="DM Sans"/>
              </a:rPr>
              <a:t>group by 1</a:t>
            </a:r>
          </a:p>
          <a:p>
            <a:pPr algn="ctr">
              <a:lnSpc>
                <a:spcPts val="5437"/>
              </a:lnSpc>
            </a:pPr>
            <a:r>
              <a:rPr lang="en-US" sz="3940">
                <a:solidFill>
                  <a:srgbClr val="FFFFFF"/>
                </a:solidFill>
                <a:latin typeface="DM Sans"/>
              </a:rPr>
              <a:t>order by 2 desc</a:t>
            </a:r>
          </a:p>
          <a:p>
            <a:pPr algn="ctr">
              <a:lnSpc>
                <a:spcPts val="5437"/>
              </a:lnSpc>
              <a:spcBef>
                <a:spcPct val="0"/>
              </a:spcBef>
            </a:pPr>
            <a:r>
              <a:rPr lang="en-US" sz="3940">
                <a:solidFill>
                  <a:srgbClr val="FFFFFF"/>
                </a:solidFill>
                <a:latin typeface="DM Sans"/>
              </a:rPr>
              <a:t>limit 1</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433059" y="143734"/>
            <a:ext cx="12300715" cy="679726"/>
          </a:xfrm>
          <a:prstGeom prst="rect">
            <a:avLst/>
          </a:prstGeom>
        </p:spPr>
        <p:txBody>
          <a:bodyPr anchor="t" rtlCol="false" tIns="0" lIns="0" bIns="0" rIns="0">
            <a:spAutoFit/>
          </a:bodyPr>
          <a:lstStyle/>
          <a:p>
            <a:pPr algn="ctr" marL="0" indent="0" lvl="0">
              <a:lnSpc>
                <a:spcPts val="5541"/>
              </a:lnSpc>
              <a:spcBef>
                <a:spcPct val="0"/>
              </a:spcBef>
            </a:pPr>
            <a:r>
              <a:rPr lang="en-US" sz="4015">
                <a:solidFill>
                  <a:srgbClr val="FFFFFF"/>
                </a:solidFill>
                <a:latin typeface="DM Sans"/>
              </a:rPr>
              <a:t>Can you identify any quarter-over-quarter trends?</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44535" y="981075"/>
            <a:ext cx="16767954" cy="8134718"/>
          </a:xfrm>
          <a:prstGeom prst="rect">
            <a:avLst/>
          </a:prstGeom>
        </p:spPr>
        <p:txBody>
          <a:bodyPr anchor="t" rtlCol="false" tIns="0" lIns="0" bIns="0" rIns="0">
            <a:spAutoFit/>
          </a:bodyPr>
          <a:lstStyle/>
          <a:p>
            <a:pPr algn="ctr">
              <a:lnSpc>
                <a:spcPts val="3427"/>
              </a:lnSpc>
            </a:pPr>
            <a:r>
              <a:rPr lang="en-US" sz="2483">
                <a:solidFill>
                  <a:srgbClr val="FFFFFF"/>
                </a:solidFill>
                <a:latin typeface="DM Sans"/>
              </a:rPr>
              <a:t>with cte as(</a:t>
            </a:r>
          </a:p>
          <a:p>
            <a:pPr algn="ctr">
              <a:lnSpc>
                <a:spcPts val="3427"/>
              </a:lnSpc>
            </a:pPr>
            <a:r>
              <a:rPr lang="en-US" sz="2483">
                <a:solidFill>
                  <a:srgbClr val="FFFFFF"/>
                </a:solidFill>
                <a:latin typeface="DM Sans"/>
              </a:rPr>
              <a:t>select product,close_value, case when month(close_date) in(1,2,3) then 'Q1'</a:t>
            </a:r>
          </a:p>
          <a:p>
            <a:pPr algn="ctr">
              <a:lnSpc>
                <a:spcPts val="3427"/>
              </a:lnSpc>
            </a:pPr>
            <a:r>
              <a:rPr lang="en-US" sz="2483">
                <a:solidFill>
                  <a:srgbClr val="FFFFFF"/>
                </a:solidFill>
                <a:latin typeface="DM Sans"/>
              </a:rPr>
              <a:t>                                when month(close_date) in(4,5,6) then 'Q2'</a:t>
            </a:r>
          </a:p>
          <a:p>
            <a:pPr algn="ctr">
              <a:lnSpc>
                <a:spcPts val="3427"/>
              </a:lnSpc>
            </a:pPr>
            <a:r>
              <a:rPr lang="en-US" sz="2483">
                <a:solidFill>
                  <a:srgbClr val="FFFFFF"/>
                </a:solidFill>
                <a:latin typeface="DM Sans"/>
              </a:rPr>
              <a:t>                                 when month(close_date) in(7,8,9) then 'Q3'</a:t>
            </a:r>
          </a:p>
          <a:p>
            <a:pPr algn="ctr">
              <a:lnSpc>
                <a:spcPts val="3427"/>
              </a:lnSpc>
            </a:pPr>
            <a:r>
              <a:rPr lang="en-US" sz="2483">
                <a:solidFill>
                  <a:srgbClr val="FFFFFF"/>
                </a:solidFill>
                <a:latin typeface="DM Sans"/>
              </a:rPr>
              <a:t>                                     when month(close_date) in(10,11,12) then 'Q4'</a:t>
            </a:r>
          </a:p>
          <a:p>
            <a:pPr algn="ctr">
              <a:lnSpc>
                <a:spcPts val="3427"/>
              </a:lnSpc>
            </a:pPr>
            <a:r>
              <a:rPr lang="en-US" sz="2483">
                <a:solidFill>
                  <a:srgbClr val="FFFFFF"/>
                </a:solidFill>
                <a:latin typeface="DM Sans"/>
              </a:rPr>
              <a:t>             end as Quarter_sales</a:t>
            </a:r>
          </a:p>
          <a:p>
            <a:pPr algn="ctr">
              <a:lnSpc>
                <a:spcPts val="3427"/>
              </a:lnSpc>
            </a:pPr>
            <a:r>
              <a:rPr lang="en-US" sz="2483">
                <a:solidFill>
                  <a:srgbClr val="FFFFFF"/>
                </a:solidFill>
                <a:latin typeface="DM Sans"/>
              </a:rPr>
              <a:t>from sales_pipeline</a:t>
            </a:r>
          </a:p>
          <a:p>
            <a:pPr algn="ctr">
              <a:lnSpc>
                <a:spcPts val="3427"/>
              </a:lnSpc>
            </a:pPr>
            <a:r>
              <a:rPr lang="en-US" sz="2483">
                <a:solidFill>
                  <a:srgbClr val="FFFFFF"/>
                </a:solidFill>
                <a:latin typeface="DM Sans"/>
              </a:rPr>
              <a:t>where close_value is not null</a:t>
            </a:r>
          </a:p>
          <a:p>
            <a:pPr algn="ctr">
              <a:lnSpc>
                <a:spcPts val="3427"/>
              </a:lnSpc>
            </a:pPr>
            <a:r>
              <a:rPr lang="en-US" sz="2483">
                <a:solidFill>
                  <a:srgbClr val="FFFFFF"/>
                </a:solidFill>
                <a:latin typeface="DM Sans"/>
              </a:rPr>
              <a:t>group by 1,2),</a:t>
            </a:r>
          </a:p>
          <a:p>
            <a:pPr algn="ctr">
              <a:lnSpc>
                <a:spcPts val="3427"/>
              </a:lnSpc>
            </a:pPr>
            <a:r>
              <a:rPr lang="en-US" sz="2483">
                <a:solidFill>
                  <a:srgbClr val="FFFFFF"/>
                </a:solidFill>
                <a:latin typeface="DM Sans"/>
              </a:rPr>
              <a:t>cte2 as(</a:t>
            </a:r>
          </a:p>
          <a:p>
            <a:pPr algn="ctr">
              <a:lnSpc>
                <a:spcPts val="3427"/>
              </a:lnSpc>
            </a:pPr>
            <a:r>
              <a:rPr lang="en-US" sz="2483">
                <a:solidFill>
                  <a:srgbClr val="FFFFFF"/>
                </a:solidFill>
                <a:latin typeface="DM Sans"/>
              </a:rPr>
              <a:t>select quarter_sales,sum(close_value) as current_quarter,</a:t>
            </a:r>
          </a:p>
          <a:p>
            <a:pPr algn="ctr">
              <a:lnSpc>
                <a:spcPts val="3427"/>
              </a:lnSpc>
            </a:pPr>
            <a:r>
              <a:rPr lang="en-US" sz="2483">
                <a:solidFill>
                  <a:srgbClr val="FFFFFF"/>
                </a:solidFill>
                <a:latin typeface="DM Sans"/>
              </a:rPr>
              <a:t>lag(sum(close_value),1) over() as previous_quarter</a:t>
            </a:r>
          </a:p>
          <a:p>
            <a:pPr algn="ctr">
              <a:lnSpc>
                <a:spcPts val="3427"/>
              </a:lnSpc>
            </a:pPr>
            <a:r>
              <a:rPr lang="en-US" sz="2483">
                <a:solidFill>
                  <a:srgbClr val="FFFFFF"/>
                </a:solidFill>
                <a:latin typeface="DM Sans"/>
              </a:rPr>
              <a:t>from cte</a:t>
            </a:r>
          </a:p>
          <a:p>
            <a:pPr algn="ctr">
              <a:lnSpc>
                <a:spcPts val="3427"/>
              </a:lnSpc>
            </a:pPr>
            <a:r>
              <a:rPr lang="en-US" sz="2483">
                <a:solidFill>
                  <a:srgbClr val="FFFFFF"/>
                </a:solidFill>
                <a:latin typeface="DM Sans"/>
              </a:rPr>
              <a:t>group by 1),</a:t>
            </a:r>
          </a:p>
          <a:p>
            <a:pPr algn="ctr">
              <a:lnSpc>
                <a:spcPts val="3427"/>
              </a:lnSpc>
            </a:pPr>
            <a:r>
              <a:rPr lang="en-US" sz="2483">
                <a:solidFill>
                  <a:srgbClr val="FFFFFF"/>
                </a:solidFill>
                <a:latin typeface="DM Sans"/>
              </a:rPr>
              <a:t>cte3 as(</a:t>
            </a:r>
          </a:p>
          <a:p>
            <a:pPr algn="ctr">
              <a:lnSpc>
                <a:spcPts val="3427"/>
              </a:lnSpc>
            </a:pPr>
            <a:r>
              <a:rPr lang="en-US" sz="2483">
                <a:solidFill>
                  <a:srgbClr val="FFFFFF"/>
                </a:solidFill>
                <a:latin typeface="DM Sans"/>
              </a:rPr>
              <a:t>select *,round((current_quarter-previous_quarter)*100/previous_quarter,1) as QoQ_growth</a:t>
            </a:r>
          </a:p>
          <a:p>
            <a:pPr algn="ctr">
              <a:lnSpc>
                <a:spcPts val="3427"/>
              </a:lnSpc>
            </a:pPr>
            <a:r>
              <a:rPr lang="en-US" sz="2483">
                <a:solidFill>
                  <a:srgbClr val="FFFFFF"/>
                </a:solidFill>
                <a:latin typeface="DM Sans"/>
              </a:rPr>
              <a:t>from cte2)</a:t>
            </a:r>
          </a:p>
          <a:p>
            <a:pPr algn="ctr">
              <a:lnSpc>
                <a:spcPts val="3427"/>
              </a:lnSpc>
            </a:pPr>
            <a:r>
              <a:rPr lang="en-US" sz="2483">
                <a:solidFill>
                  <a:srgbClr val="FFFFFF"/>
                </a:solidFill>
                <a:latin typeface="DM Sans"/>
              </a:rPr>
              <a:t>select *</a:t>
            </a:r>
          </a:p>
          <a:p>
            <a:pPr algn="ctr">
              <a:lnSpc>
                <a:spcPts val="3427"/>
              </a:lnSpc>
              <a:spcBef>
                <a:spcPct val="0"/>
              </a:spcBef>
            </a:pPr>
            <a:r>
              <a:rPr lang="en-US" sz="2483">
                <a:solidFill>
                  <a:srgbClr val="FFFFFF"/>
                </a:solidFill>
                <a:latin typeface="DM Sans"/>
              </a:rPr>
              <a:t>from cte3</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533666" y="847990"/>
            <a:ext cx="12300715" cy="679726"/>
          </a:xfrm>
          <a:prstGeom prst="rect">
            <a:avLst/>
          </a:prstGeom>
        </p:spPr>
        <p:txBody>
          <a:bodyPr anchor="t" rtlCol="false" tIns="0" lIns="0" bIns="0" rIns="0">
            <a:spAutoFit/>
          </a:bodyPr>
          <a:lstStyle/>
          <a:p>
            <a:pPr algn="ctr" marL="0" indent="0" lvl="0">
              <a:lnSpc>
                <a:spcPts val="5541"/>
              </a:lnSpc>
              <a:spcBef>
                <a:spcPct val="0"/>
              </a:spcBef>
            </a:pPr>
            <a:r>
              <a:rPr lang="en-US" sz="4015">
                <a:solidFill>
                  <a:srgbClr val="FFFFFF"/>
                </a:solidFill>
                <a:latin typeface="DM Sans"/>
              </a:rPr>
              <a:t>Top 5 sectors which generates maximum revenue</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2745626"/>
            <a:ext cx="16650223" cy="6148803"/>
          </a:xfrm>
          <a:prstGeom prst="rect">
            <a:avLst/>
          </a:prstGeom>
        </p:spPr>
        <p:txBody>
          <a:bodyPr anchor="t" rtlCol="false" tIns="0" lIns="0" bIns="0" rIns="0">
            <a:spAutoFit/>
          </a:bodyPr>
          <a:lstStyle/>
          <a:p>
            <a:pPr algn="ctr">
              <a:lnSpc>
                <a:spcPts val="5437"/>
              </a:lnSpc>
            </a:pPr>
            <a:r>
              <a:rPr lang="en-US" sz="3940">
                <a:solidFill>
                  <a:srgbClr val="FFFFFF"/>
                </a:solidFill>
                <a:latin typeface="DM Sans"/>
              </a:rPr>
              <a:t>with cte as</a:t>
            </a:r>
          </a:p>
          <a:p>
            <a:pPr algn="ctr">
              <a:lnSpc>
                <a:spcPts val="5437"/>
              </a:lnSpc>
            </a:pPr>
            <a:r>
              <a:rPr lang="en-US" sz="3940">
                <a:solidFill>
                  <a:srgbClr val="FFFFFF"/>
                </a:solidFill>
                <a:latin typeface="DM Sans"/>
              </a:rPr>
              <a:t>(select sector, round(sum(revenue),0) total_revenue,dense_rank() over(order by sum(revenue) desc) rnk</a:t>
            </a:r>
          </a:p>
          <a:p>
            <a:pPr algn="ctr">
              <a:lnSpc>
                <a:spcPts val="5437"/>
              </a:lnSpc>
            </a:pPr>
            <a:r>
              <a:rPr lang="en-US" sz="3940">
                <a:solidFill>
                  <a:srgbClr val="FFFFFF"/>
                </a:solidFill>
                <a:latin typeface="DM Sans"/>
              </a:rPr>
              <a:t>from accounts</a:t>
            </a:r>
          </a:p>
          <a:p>
            <a:pPr algn="ctr">
              <a:lnSpc>
                <a:spcPts val="5437"/>
              </a:lnSpc>
            </a:pPr>
            <a:r>
              <a:rPr lang="en-US" sz="3940">
                <a:solidFill>
                  <a:srgbClr val="FFFFFF"/>
                </a:solidFill>
                <a:latin typeface="DM Sans"/>
              </a:rPr>
              <a:t>group by 1)</a:t>
            </a:r>
          </a:p>
          <a:p>
            <a:pPr algn="ctr">
              <a:lnSpc>
                <a:spcPts val="5437"/>
              </a:lnSpc>
            </a:pPr>
          </a:p>
          <a:p>
            <a:pPr algn="ctr">
              <a:lnSpc>
                <a:spcPts val="5437"/>
              </a:lnSpc>
            </a:pPr>
            <a:r>
              <a:rPr lang="en-US" sz="3940">
                <a:solidFill>
                  <a:srgbClr val="FFFFFF"/>
                </a:solidFill>
                <a:latin typeface="DM Sans"/>
              </a:rPr>
              <a:t>select *</a:t>
            </a:r>
          </a:p>
          <a:p>
            <a:pPr algn="ctr">
              <a:lnSpc>
                <a:spcPts val="5437"/>
              </a:lnSpc>
            </a:pPr>
            <a:r>
              <a:rPr lang="en-US" sz="3940">
                <a:solidFill>
                  <a:srgbClr val="FFFFFF"/>
                </a:solidFill>
                <a:latin typeface="DM Sans"/>
              </a:rPr>
              <a:t>from cte</a:t>
            </a:r>
          </a:p>
          <a:p>
            <a:pPr algn="ctr">
              <a:lnSpc>
                <a:spcPts val="5437"/>
              </a:lnSpc>
              <a:spcBef>
                <a:spcPct val="0"/>
              </a:spcBef>
            </a:pPr>
            <a:r>
              <a:rPr lang="en-US" sz="3940">
                <a:solidFill>
                  <a:srgbClr val="FFFFFF"/>
                </a:solidFill>
                <a:latin typeface="DM Sans"/>
              </a:rPr>
              <a:t>where rnk&lt;=5</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259526" y="348974"/>
            <a:ext cx="13805682" cy="679726"/>
          </a:xfrm>
          <a:prstGeom prst="rect">
            <a:avLst/>
          </a:prstGeom>
        </p:spPr>
        <p:txBody>
          <a:bodyPr anchor="t" rtlCol="false" tIns="0" lIns="0" bIns="0" rIns="0">
            <a:spAutoFit/>
          </a:bodyPr>
          <a:lstStyle/>
          <a:p>
            <a:pPr algn="ctr" marL="0" indent="0" lvl="0">
              <a:lnSpc>
                <a:spcPts val="5541"/>
              </a:lnSpc>
              <a:spcBef>
                <a:spcPct val="0"/>
              </a:spcBef>
            </a:pPr>
            <a:r>
              <a:rPr lang="en-US" sz="4015">
                <a:solidFill>
                  <a:srgbClr val="FFFFFF"/>
                </a:solidFill>
                <a:latin typeface="DM Sans"/>
              </a:rPr>
              <a:t>Which manager has made the maximum revenue</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2066523"/>
            <a:ext cx="17555694" cy="7520403"/>
          </a:xfrm>
          <a:prstGeom prst="rect">
            <a:avLst/>
          </a:prstGeom>
        </p:spPr>
        <p:txBody>
          <a:bodyPr anchor="t" rtlCol="false" tIns="0" lIns="0" bIns="0" rIns="0">
            <a:spAutoFit/>
          </a:bodyPr>
          <a:lstStyle/>
          <a:p>
            <a:pPr algn="ctr">
              <a:lnSpc>
                <a:spcPts val="5437"/>
              </a:lnSpc>
            </a:pPr>
            <a:r>
              <a:rPr lang="en-US" sz="3940">
                <a:solidFill>
                  <a:srgbClr val="FFFFFF"/>
                </a:solidFill>
                <a:latin typeface="DM Sans"/>
              </a:rPr>
              <a:t>with cte as</a:t>
            </a:r>
          </a:p>
          <a:p>
            <a:pPr algn="ctr">
              <a:lnSpc>
                <a:spcPts val="5437"/>
              </a:lnSpc>
            </a:pPr>
            <a:r>
              <a:rPr lang="en-US" sz="3940">
                <a:solidFill>
                  <a:srgbClr val="FFFFFF"/>
                </a:solidFill>
                <a:latin typeface="DM Sans"/>
              </a:rPr>
              <a:t>(select st.manager,sum(close_value) as total_revenue,dense_rank() over(order by sum(close_value) desc) as rnk</a:t>
            </a:r>
          </a:p>
          <a:p>
            <a:pPr algn="ctr">
              <a:lnSpc>
                <a:spcPts val="5437"/>
              </a:lnSpc>
            </a:pPr>
            <a:r>
              <a:rPr lang="en-US" sz="3940">
                <a:solidFill>
                  <a:srgbClr val="FFFFFF"/>
                </a:solidFill>
                <a:latin typeface="DM Sans"/>
              </a:rPr>
              <a:t>from sales_pipeline sp join sales_teams st on sp.sales_agent=st.sales_agent</a:t>
            </a:r>
          </a:p>
          <a:p>
            <a:pPr algn="ctr">
              <a:lnSpc>
                <a:spcPts val="5437"/>
              </a:lnSpc>
            </a:pPr>
            <a:r>
              <a:rPr lang="en-US" sz="3940">
                <a:solidFill>
                  <a:srgbClr val="FFFFFF"/>
                </a:solidFill>
                <a:latin typeface="DM Sans"/>
              </a:rPr>
              <a:t>where sp.deal_stage='won'</a:t>
            </a:r>
          </a:p>
          <a:p>
            <a:pPr algn="ctr">
              <a:lnSpc>
                <a:spcPts val="5437"/>
              </a:lnSpc>
            </a:pPr>
            <a:r>
              <a:rPr lang="en-US" sz="3940">
                <a:solidFill>
                  <a:srgbClr val="FFFFFF"/>
                </a:solidFill>
                <a:latin typeface="DM Sans"/>
              </a:rPr>
              <a:t>group by 1)</a:t>
            </a:r>
          </a:p>
          <a:p>
            <a:pPr algn="ctr">
              <a:lnSpc>
                <a:spcPts val="5437"/>
              </a:lnSpc>
            </a:pPr>
          </a:p>
          <a:p>
            <a:pPr algn="ctr">
              <a:lnSpc>
                <a:spcPts val="5437"/>
              </a:lnSpc>
            </a:pPr>
            <a:r>
              <a:rPr lang="en-US" sz="3940">
                <a:solidFill>
                  <a:srgbClr val="FFFFFF"/>
                </a:solidFill>
                <a:latin typeface="DM Sans"/>
              </a:rPr>
              <a:t>select *</a:t>
            </a:r>
          </a:p>
          <a:p>
            <a:pPr algn="ctr">
              <a:lnSpc>
                <a:spcPts val="5437"/>
              </a:lnSpc>
            </a:pPr>
            <a:r>
              <a:rPr lang="en-US" sz="3940">
                <a:solidFill>
                  <a:srgbClr val="FFFFFF"/>
                </a:solidFill>
                <a:latin typeface="DM Sans"/>
              </a:rPr>
              <a:t>from cte</a:t>
            </a:r>
          </a:p>
          <a:p>
            <a:pPr algn="ctr">
              <a:lnSpc>
                <a:spcPts val="5437"/>
              </a:lnSpc>
              <a:spcBef>
                <a:spcPct val="0"/>
              </a:spcBef>
            </a:pPr>
            <a:r>
              <a:rPr lang="en-US" sz="3940">
                <a:solidFill>
                  <a:srgbClr val="FFFFFF"/>
                </a:solidFill>
                <a:latin typeface="DM Sans"/>
              </a:rPr>
              <a:t>where rnk=1</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533666" y="847990"/>
            <a:ext cx="12300715" cy="679726"/>
          </a:xfrm>
          <a:prstGeom prst="rect">
            <a:avLst/>
          </a:prstGeom>
        </p:spPr>
        <p:txBody>
          <a:bodyPr anchor="t" rtlCol="false" tIns="0" lIns="0" bIns="0" rIns="0">
            <a:spAutoFit/>
          </a:bodyPr>
          <a:lstStyle/>
          <a:p>
            <a:pPr algn="ctr" marL="0" indent="0" lvl="0">
              <a:lnSpc>
                <a:spcPts val="5541"/>
              </a:lnSpc>
              <a:spcBef>
                <a:spcPct val="0"/>
              </a:spcBef>
            </a:pPr>
            <a:r>
              <a:rPr lang="en-US" sz="4015">
                <a:solidFill>
                  <a:srgbClr val="FFFFFF"/>
                </a:solidFill>
                <a:latin typeface="DM Sans"/>
              </a:rPr>
              <a:t>What is the average engaging time to close a deal? </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2804789"/>
            <a:ext cx="18288000" cy="2088867"/>
          </a:xfrm>
          <a:prstGeom prst="rect">
            <a:avLst/>
          </a:prstGeom>
        </p:spPr>
        <p:txBody>
          <a:bodyPr anchor="t" rtlCol="false" tIns="0" lIns="0" bIns="0" rIns="0">
            <a:spAutoFit/>
          </a:bodyPr>
          <a:lstStyle/>
          <a:p>
            <a:pPr algn="ctr">
              <a:lnSpc>
                <a:spcPts val="5575"/>
              </a:lnSpc>
            </a:pPr>
            <a:r>
              <a:rPr lang="en-US" sz="4040">
                <a:solidFill>
                  <a:srgbClr val="FFFFFF"/>
                </a:solidFill>
                <a:latin typeface="DM Sans"/>
              </a:rPr>
              <a:t>select round(avg(timestampdiff(day,engage_date,close_date)),0) as close_deal_time</a:t>
            </a:r>
          </a:p>
          <a:p>
            <a:pPr algn="ctr">
              <a:lnSpc>
                <a:spcPts val="5575"/>
              </a:lnSpc>
              <a:spcBef>
                <a:spcPct val="0"/>
              </a:spcBef>
            </a:pPr>
            <a:r>
              <a:rPr lang="en-US" sz="4040">
                <a:solidFill>
                  <a:srgbClr val="FFFFFF"/>
                </a:solidFill>
                <a:latin typeface="DM Sans"/>
              </a:rPr>
              <a:t>from sales_pipeline</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7060209" y="2183769"/>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6093797" y="3368497"/>
            <a:ext cx="4161751" cy="1184729"/>
            <a:chOff x="0" y="0"/>
            <a:chExt cx="2565722" cy="730386"/>
          </a:xfrm>
        </p:grpSpPr>
        <p:sp>
          <p:nvSpPr>
            <p:cNvPr name="Freeform 6" id="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name="TextBox 7" id="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7724615" y="4553226"/>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6758203" y="5737955"/>
            <a:ext cx="4161751" cy="1184729"/>
            <a:chOff x="0" y="0"/>
            <a:chExt cx="2565722" cy="730386"/>
          </a:xfrm>
        </p:grpSpPr>
        <p:sp>
          <p:nvSpPr>
            <p:cNvPr name="Freeform 12" id="1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name="TextBox 13" id="13"/>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7724615" y="6918503"/>
            <a:ext cx="4815702" cy="1335640"/>
            <a:chOff x="0" y="0"/>
            <a:chExt cx="2968884" cy="823423"/>
          </a:xfrm>
        </p:grpSpPr>
        <p:sp>
          <p:nvSpPr>
            <p:cNvPr name="Freeform 15" id="15"/>
            <p:cNvSpPr/>
            <p:nvPr/>
          </p:nvSpPr>
          <p:spPr>
            <a:xfrm flipH="false" flipV="false" rot="0">
              <a:off x="0" y="0"/>
              <a:ext cx="2968884" cy="823423"/>
            </a:xfrm>
            <a:custGeom>
              <a:avLst/>
              <a:gdLst/>
              <a:ahLst/>
              <a:cxnLst/>
              <a:rect r="r" b="b" t="t" l="l"/>
              <a:pathLst>
                <a:path h="823423" w="2968884">
                  <a:moveTo>
                    <a:pt x="0" y="0"/>
                  </a:moveTo>
                  <a:lnTo>
                    <a:pt x="2765684" y="0"/>
                  </a:lnTo>
                  <a:lnTo>
                    <a:pt x="2968884" y="411712"/>
                  </a:lnTo>
                  <a:lnTo>
                    <a:pt x="2765684" y="823423"/>
                  </a:lnTo>
                  <a:lnTo>
                    <a:pt x="0" y="823423"/>
                  </a:lnTo>
                  <a:lnTo>
                    <a:pt x="203200" y="411712"/>
                  </a:lnTo>
                  <a:lnTo>
                    <a:pt x="0" y="0"/>
                  </a:lnTo>
                  <a:close/>
                </a:path>
              </a:pathLst>
            </a:custGeom>
            <a:solidFill>
              <a:srgbClr val="CFF4FF"/>
            </a:solidFill>
          </p:spPr>
        </p:sp>
        <p:sp>
          <p:nvSpPr>
            <p:cNvPr name="TextBox 16" id="16"/>
            <p:cNvSpPr txBox="true"/>
            <p:nvPr/>
          </p:nvSpPr>
          <p:spPr>
            <a:xfrm>
              <a:off x="177800" y="-38100"/>
              <a:ext cx="2714884" cy="861523"/>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6802031" y="3618050"/>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rPr>
              <a:t>Technology</a:t>
            </a:r>
          </a:p>
        </p:txBody>
      </p:sp>
      <p:sp>
        <p:nvSpPr>
          <p:cNvPr name="TextBox 18" id="18"/>
          <p:cNvSpPr txBox="true"/>
          <p:nvPr/>
        </p:nvSpPr>
        <p:spPr>
          <a:xfrm rot="0">
            <a:off x="7768443" y="2433321"/>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rPr>
              <a:t>Software</a:t>
            </a:r>
          </a:p>
        </p:txBody>
      </p:sp>
      <p:sp>
        <p:nvSpPr>
          <p:cNvPr name="TextBox 19" id="19"/>
          <p:cNvSpPr txBox="true"/>
          <p:nvPr/>
        </p:nvSpPr>
        <p:spPr>
          <a:xfrm rot="0">
            <a:off x="8347593" y="4802779"/>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rPr>
              <a:t>Retail</a:t>
            </a:r>
          </a:p>
        </p:txBody>
      </p:sp>
      <p:sp>
        <p:nvSpPr>
          <p:cNvPr name="TextBox 20" id="20"/>
          <p:cNvSpPr txBox="true"/>
          <p:nvPr/>
        </p:nvSpPr>
        <p:spPr>
          <a:xfrm rot="0">
            <a:off x="7381181" y="5987507"/>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rPr>
              <a:t>Medical</a:t>
            </a:r>
          </a:p>
        </p:txBody>
      </p:sp>
      <p:sp>
        <p:nvSpPr>
          <p:cNvPr name="TextBox 21" id="21"/>
          <p:cNvSpPr txBox="true"/>
          <p:nvPr/>
        </p:nvSpPr>
        <p:spPr>
          <a:xfrm rot="0">
            <a:off x="8174672" y="7264799"/>
            <a:ext cx="3914249" cy="503275"/>
          </a:xfrm>
          <a:prstGeom prst="rect">
            <a:avLst/>
          </a:prstGeom>
        </p:spPr>
        <p:txBody>
          <a:bodyPr anchor="t" rtlCol="false" tIns="0" lIns="0" bIns="0" rIns="0">
            <a:spAutoFit/>
          </a:bodyPr>
          <a:lstStyle/>
          <a:p>
            <a:pPr algn="ctr" marL="0" indent="0" lvl="0">
              <a:lnSpc>
                <a:spcPts val="4118"/>
              </a:lnSpc>
              <a:spcBef>
                <a:spcPct val="0"/>
              </a:spcBef>
            </a:pPr>
            <a:r>
              <a:rPr lang="en-US" sz="2984">
                <a:solidFill>
                  <a:srgbClr val="051D40"/>
                </a:solidFill>
                <a:latin typeface="DM Sans Bold"/>
              </a:rPr>
              <a:t>Telecommunications</a:t>
            </a:r>
          </a:p>
        </p:txBody>
      </p:sp>
      <p:sp>
        <p:nvSpPr>
          <p:cNvPr name="Freeform 22" id="22"/>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4780408" y="650737"/>
            <a:ext cx="7946827" cy="679726"/>
          </a:xfrm>
          <a:prstGeom prst="rect">
            <a:avLst/>
          </a:prstGeom>
        </p:spPr>
        <p:txBody>
          <a:bodyPr anchor="t" rtlCol="false" tIns="0" lIns="0" bIns="0" rIns="0">
            <a:spAutoFit/>
          </a:bodyPr>
          <a:lstStyle/>
          <a:p>
            <a:pPr algn="ctr">
              <a:lnSpc>
                <a:spcPts val="5541"/>
              </a:lnSpc>
              <a:spcBef>
                <a:spcPct val="0"/>
              </a:spcBef>
            </a:pPr>
            <a:r>
              <a:rPr lang="en-US" sz="4015">
                <a:solidFill>
                  <a:srgbClr val="FFFFFF"/>
                </a:solidFill>
                <a:latin typeface="DM Sans"/>
              </a:rPr>
              <a:t>Top 5 revenue generating sectors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7060209" y="2183769"/>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6093797" y="3368497"/>
            <a:ext cx="4161751" cy="1184729"/>
            <a:chOff x="0" y="0"/>
            <a:chExt cx="2565722" cy="730386"/>
          </a:xfrm>
        </p:grpSpPr>
        <p:sp>
          <p:nvSpPr>
            <p:cNvPr name="Freeform 6" id="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name="TextBox 7" id="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7724615" y="4553226"/>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6409400" y="5737955"/>
            <a:ext cx="4620574" cy="1184729"/>
            <a:chOff x="0" y="0"/>
            <a:chExt cx="2848587" cy="730386"/>
          </a:xfrm>
        </p:grpSpPr>
        <p:sp>
          <p:nvSpPr>
            <p:cNvPr name="Freeform 12" id="12"/>
            <p:cNvSpPr/>
            <p:nvPr/>
          </p:nvSpPr>
          <p:spPr>
            <a:xfrm flipH="false" flipV="false" rot="0">
              <a:off x="0" y="0"/>
              <a:ext cx="2848587" cy="730386"/>
            </a:xfrm>
            <a:custGeom>
              <a:avLst/>
              <a:gdLst/>
              <a:ahLst/>
              <a:cxnLst/>
              <a:rect r="r" b="b" t="t" l="l"/>
              <a:pathLst>
                <a:path h="730386" w="2848587">
                  <a:moveTo>
                    <a:pt x="0" y="0"/>
                  </a:moveTo>
                  <a:lnTo>
                    <a:pt x="2645387" y="0"/>
                  </a:lnTo>
                  <a:lnTo>
                    <a:pt x="2848587" y="365193"/>
                  </a:lnTo>
                  <a:lnTo>
                    <a:pt x="2645387" y="730386"/>
                  </a:lnTo>
                  <a:lnTo>
                    <a:pt x="0" y="730386"/>
                  </a:lnTo>
                  <a:lnTo>
                    <a:pt x="203200" y="365193"/>
                  </a:lnTo>
                  <a:lnTo>
                    <a:pt x="0" y="0"/>
                  </a:lnTo>
                  <a:close/>
                </a:path>
              </a:pathLst>
            </a:custGeom>
            <a:solidFill>
              <a:srgbClr val="4BD1FB"/>
            </a:solidFill>
          </p:spPr>
        </p:sp>
        <p:sp>
          <p:nvSpPr>
            <p:cNvPr name="TextBox 13" id="13"/>
            <p:cNvSpPr txBox="true"/>
            <p:nvPr/>
          </p:nvSpPr>
          <p:spPr>
            <a:xfrm>
              <a:off x="177800" y="-38100"/>
              <a:ext cx="2594587" cy="768486"/>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7724615" y="6918503"/>
            <a:ext cx="4639638" cy="1184729"/>
            <a:chOff x="0" y="0"/>
            <a:chExt cx="2860340" cy="730386"/>
          </a:xfrm>
        </p:grpSpPr>
        <p:sp>
          <p:nvSpPr>
            <p:cNvPr name="Freeform 15" id="15"/>
            <p:cNvSpPr/>
            <p:nvPr/>
          </p:nvSpPr>
          <p:spPr>
            <a:xfrm flipH="false" flipV="false" rot="0">
              <a:off x="0" y="0"/>
              <a:ext cx="2860340" cy="730386"/>
            </a:xfrm>
            <a:custGeom>
              <a:avLst/>
              <a:gdLst/>
              <a:ahLst/>
              <a:cxnLst/>
              <a:rect r="r" b="b" t="t" l="l"/>
              <a:pathLst>
                <a:path h="730386" w="2860340">
                  <a:moveTo>
                    <a:pt x="0" y="0"/>
                  </a:moveTo>
                  <a:lnTo>
                    <a:pt x="2657140" y="0"/>
                  </a:lnTo>
                  <a:lnTo>
                    <a:pt x="2860340" y="365193"/>
                  </a:lnTo>
                  <a:lnTo>
                    <a:pt x="2657140" y="730386"/>
                  </a:lnTo>
                  <a:lnTo>
                    <a:pt x="0" y="730386"/>
                  </a:lnTo>
                  <a:lnTo>
                    <a:pt x="203200" y="365193"/>
                  </a:lnTo>
                  <a:lnTo>
                    <a:pt x="0" y="0"/>
                  </a:lnTo>
                  <a:close/>
                </a:path>
              </a:pathLst>
            </a:custGeom>
            <a:solidFill>
              <a:srgbClr val="CFF4FF"/>
            </a:solidFill>
          </p:spPr>
        </p:sp>
        <p:sp>
          <p:nvSpPr>
            <p:cNvPr name="TextBox 16" id="16"/>
            <p:cNvSpPr txBox="true"/>
            <p:nvPr/>
          </p:nvSpPr>
          <p:spPr>
            <a:xfrm>
              <a:off x="177800" y="-38100"/>
              <a:ext cx="2606340" cy="768486"/>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6802031" y="3618050"/>
            <a:ext cx="3003459" cy="1285699"/>
          </a:xfrm>
          <a:prstGeom prst="rect">
            <a:avLst/>
          </a:prstGeom>
        </p:spPr>
        <p:txBody>
          <a:bodyPr anchor="t" rtlCol="false" tIns="0" lIns="0" bIns="0" rIns="0">
            <a:spAutoFit/>
          </a:bodyPr>
          <a:lstStyle/>
          <a:p>
            <a:pPr algn="ctr">
              <a:lnSpc>
                <a:spcPts val="5185"/>
              </a:lnSpc>
            </a:pPr>
            <a:r>
              <a:rPr lang="en-US" sz="3757">
                <a:solidFill>
                  <a:srgbClr val="051D40"/>
                </a:solidFill>
                <a:latin typeface="DM Sans Bold"/>
              </a:rPr>
              <a:t>GTX Plus Pro</a:t>
            </a:r>
          </a:p>
          <a:p>
            <a:pPr algn="ctr" marL="0" indent="0" lvl="0">
              <a:lnSpc>
                <a:spcPts val="5185"/>
              </a:lnSpc>
              <a:spcBef>
                <a:spcPct val="0"/>
              </a:spcBef>
            </a:pPr>
          </a:p>
        </p:txBody>
      </p:sp>
      <p:sp>
        <p:nvSpPr>
          <p:cNvPr name="TextBox 18" id="18"/>
          <p:cNvSpPr txBox="true"/>
          <p:nvPr/>
        </p:nvSpPr>
        <p:spPr>
          <a:xfrm rot="0">
            <a:off x="7768443" y="2433321"/>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rPr>
              <a:t>GTK 500</a:t>
            </a:r>
          </a:p>
        </p:txBody>
      </p:sp>
      <p:sp>
        <p:nvSpPr>
          <p:cNvPr name="TextBox 19" id="19"/>
          <p:cNvSpPr txBox="true"/>
          <p:nvPr/>
        </p:nvSpPr>
        <p:spPr>
          <a:xfrm rot="0">
            <a:off x="8347593" y="4802779"/>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rPr>
              <a:t>GTXPro</a:t>
            </a:r>
          </a:p>
        </p:txBody>
      </p:sp>
      <p:sp>
        <p:nvSpPr>
          <p:cNvPr name="TextBox 20" id="20"/>
          <p:cNvSpPr txBox="true"/>
          <p:nvPr/>
        </p:nvSpPr>
        <p:spPr>
          <a:xfrm rot="0">
            <a:off x="6659238" y="5858527"/>
            <a:ext cx="4120899" cy="1285699"/>
          </a:xfrm>
          <a:prstGeom prst="rect">
            <a:avLst/>
          </a:prstGeom>
        </p:spPr>
        <p:txBody>
          <a:bodyPr anchor="t" rtlCol="false" tIns="0" lIns="0" bIns="0" rIns="0">
            <a:spAutoFit/>
          </a:bodyPr>
          <a:lstStyle/>
          <a:p>
            <a:pPr algn="ctr">
              <a:lnSpc>
                <a:spcPts val="5185"/>
              </a:lnSpc>
            </a:pPr>
            <a:r>
              <a:rPr lang="en-US" sz="3757">
                <a:solidFill>
                  <a:srgbClr val="051D40"/>
                </a:solidFill>
                <a:latin typeface="DM Sans Bold"/>
              </a:rPr>
              <a:t>GTX Plus Basic</a:t>
            </a:r>
          </a:p>
          <a:p>
            <a:pPr algn="ctr" marL="0" indent="0" lvl="0">
              <a:lnSpc>
                <a:spcPts val="5185"/>
              </a:lnSpc>
              <a:spcBef>
                <a:spcPct val="0"/>
              </a:spcBef>
            </a:pPr>
          </a:p>
        </p:txBody>
      </p:sp>
      <p:sp>
        <p:nvSpPr>
          <p:cNvPr name="TextBox 21" id="21"/>
          <p:cNvSpPr txBox="true"/>
          <p:nvPr/>
        </p:nvSpPr>
        <p:spPr>
          <a:xfrm rot="0">
            <a:off x="8174672" y="7077551"/>
            <a:ext cx="3914249" cy="1294612"/>
          </a:xfrm>
          <a:prstGeom prst="rect">
            <a:avLst/>
          </a:prstGeom>
        </p:spPr>
        <p:txBody>
          <a:bodyPr anchor="t" rtlCol="false" tIns="0" lIns="0" bIns="0" rIns="0">
            <a:spAutoFit/>
          </a:bodyPr>
          <a:lstStyle/>
          <a:p>
            <a:pPr algn="ctr">
              <a:lnSpc>
                <a:spcPts val="5222"/>
              </a:lnSpc>
            </a:pPr>
            <a:r>
              <a:rPr lang="en-US" sz="3784">
                <a:solidFill>
                  <a:srgbClr val="051D40"/>
                </a:solidFill>
                <a:latin typeface="DM Sans Bold"/>
              </a:rPr>
              <a:t>GTX Basic</a:t>
            </a:r>
          </a:p>
          <a:p>
            <a:pPr algn="ctr" marL="0" indent="0" lvl="0">
              <a:lnSpc>
                <a:spcPts val="5222"/>
              </a:lnSpc>
              <a:spcBef>
                <a:spcPct val="0"/>
              </a:spcBef>
            </a:pPr>
          </a:p>
        </p:txBody>
      </p:sp>
      <p:sp>
        <p:nvSpPr>
          <p:cNvPr name="Freeform 22" id="22"/>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4998174" y="650737"/>
            <a:ext cx="7511296" cy="679726"/>
          </a:xfrm>
          <a:prstGeom prst="rect">
            <a:avLst/>
          </a:prstGeom>
        </p:spPr>
        <p:txBody>
          <a:bodyPr anchor="t" rtlCol="false" tIns="0" lIns="0" bIns="0" rIns="0">
            <a:spAutoFit/>
          </a:bodyPr>
          <a:lstStyle/>
          <a:p>
            <a:pPr algn="ctr">
              <a:lnSpc>
                <a:spcPts val="5541"/>
              </a:lnSpc>
              <a:spcBef>
                <a:spcPct val="0"/>
              </a:spcBef>
            </a:pPr>
            <a:r>
              <a:rPr lang="en-US" sz="4015">
                <a:solidFill>
                  <a:srgbClr val="FFFFFF"/>
                </a:solidFill>
                <a:latin typeface="DM Sans"/>
              </a:rPr>
              <a:t>Top 5 revenue making products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686027" cy="10287000"/>
          </a:xfrm>
          <a:custGeom>
            <a:avLst/>
            <a:gdLst/>
            <a:ahLst/>
            <a:cxnLst/>
            <a:rect r="r" b="b" t="t" l="l"/>
            <a:pathLst>
              <a:path h="10287000" w="6686027">
                <a:moveTo>
                  <a:pt x="0" y="0"/>
                </a:moveTo>
                <a:lnTo>
                  <a:pt x="6686027" y="0"/>
                </a:lnTo>
                <a:lnTo>
                  <a:pt x="6686027" y="10287000"/>
                </a:lnTo>
                <a:lnTo>
                  <a:pt x="0" y="10287000"/>
                </a:lnTo>
                <a:lnTo>
                  <a:pt x="0" y="0"/>
                </a:lnTo>
                <a:close/>
              </a:path>
            </a:pathLst>
          </a:custGeom>
          <a:blipFill>
            <a:blip r:embed="rId2"/>
            <a:stretch>
              <a:fillRect l="0" t="-901" r="-4356"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6663031" y="468349"/>
            <a:ext cx="9879016" cy="740585"/>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FFFFFF"/>
                </a:solidFill>
                <a:latin typeface="Now Bold"/>
              </a:rPr>
              <a:t>INSIGHTS</a:t>
            </a:r>
          </a:p>
        </p:txBody>
      </p:sp>
      <p:sp>
        <p:nvSpPr>
          <p:cNvPr name="TextBox 9" id="9"/>
          <p:cNvSpPr txBox="true"/>
          <p:nvPr/>
        </p:nvSpPr>
        <p:spPr>
          <a:xfrm rot="0">
            <a:off x="6663031" y="1474763"/>
            <a:ext cx="11624969" cy="8240804"/>
          </a:xfrm>
          <a:prstGeom prst="rect">
            <a:avLst/>
          </a:prstGeom>
        </p:spPr>
        <p:txBody>
          <a:bodyPr anchor="t" rtlCol="false" tIns="0" lIns="0" bIns="0" rIns="0">
            <a:spAutoFit/>
          </a:bodyPr>
          <a:lstStyle/>
          <a:p>
            <a:pPr algn="l" marL="567539" indent="-283770" lvl="1">
              <a:lnSpc>
                <a:spcPts val="4416"/>
              </a:lnSpc>
              <a:buFont typeface="Arial"/>
              <a:buChar char="•"/>
            </a:pPr>
            <a:r>
              <a:rPr lang="en-US" sz="2628">
                <a:solidFill>
                  <a:srgbClr val="FFFBFB"/>
                </a:solidFill>
                <a:latin typeface="DM Sans"/>
              </a:rPr>
              <a:t>70 companies do not have a parent company.</a:t>
            </a:r>
          </a:p>
          <a:p>
            <a:pPr algn="l" marL="567539" indent="-283770" lvl="1">
              <a:lnSpc>
                <a:spcPts val="4416"/>
              </a:lnSpc>
              <a:buFont typeface="Arial"/>
              <a:buChar char="•"/>
            </a:pPr>
            <a:r>
              <a:rPr lang="en-US" sz="2628">
                <a:solidFill>
                  <a:srgbClr val="FFFBFB"/>
                </a:solidFill>
                <a:latin typeface="DM Sans"/>
              </a:rPr>
              <a:t>Zotware is the oldest company started in 1979. </a:t>
            </a:r>
          </a:p>
          <a:p>
            <a:pPr algn="l" marL="567539" indent="-283770" lvl="1">
              <a:lnSpc>
                <a:spcPts val="4416"/>
              </a:lnSpc>
              <a:buFont typeface="Arial"/>
              <a:buChar char="•"/>
            </a:pPr>
            <a:r>
              <a:rPr lang="en-US" sz="2628">
                <a:solidFill>
                  <a:srgbClr val="FFFBFB"/>
                </a:solidFill>
                <a:latin typeface="DM Sans"/>
              </a:rPr>
              <a:t>Kan-cod is the largest revenue making company with an annual revenue of 11698.03 million USD.</a:t>
            </a:r>
          </a:p>
          <a:p>
            <a:pPr algn="l" marL="567539" indent="-283770" lvl="1">
              <a:lnSpc>
                <a:spcPts val="4416"/>
              </a:lnSpc>
              <a:buFont typeface="Arial"/>
              <a:buChar char="•"/>
            </a:pPr>
            <a:r>
              <a:rPr lang="en-US" sz="2628">
                <a:solidFill>
                  <a:srgbClr val="FFFBFB"/>
                </a:solidFill>
                <a:latin typeface="DM Sans"/>
              </a:rPr>
              <a:t>US is the country with maximum number of offices.</a:t>
            </a:r>
          </a:p>
          <a:p>
            <a:pPr algn="l" marL="567539" indent="-283770" lvl="1">
              <a:lnSpc>
                <a:spcPts val="4416"/>
              </a:lnSpc>
              <a:buFont typeface="Arial"/>
              <a:buChar char="•"/>
            </a:pPr>
            <a:r>
              <a:rPr lang="en-US" sz="2628">
                <a:solidFill>
                  <a:srgbClr val="FFFBFB"/>
                </a:solidFill>
                <a:latin typeface="DM Sans"/>
              </a:rPr>
              <a:t>Kan-cod has the maximum employee base of 34288.</a:t>
            </a:r>
          </a:p>
          <a:p>
            <a:pPr algn="l" marL="567539" indent="-283770" lvl="1">
              <a:lnSpc>
                <a:spcPts val="4416"/>
              </a:lnSpc>
              <a:buFont typeface="Arial"/>
              <a:buChar char="•"/>
            </a:pPr>
            <a:r>
              <a:rPr lang="en-US" sz="2628">
                <a:solidFill>
                  <a:srgbClr val="FFFBFB"/>
                </a:solidFill>
                <a:latin typeface="DM Sans"/>
              </a:rPr>
              <a:t>GTX Plus Pro has the highest win rate at 49.5%.</a:t>
            </a:r>
          </a:p>
          <a:p>
            <a:pPr algn="l" marL="567539" indent="-283770" lvl="1">
              <a:lnSpc>
                <a:spcPts val="4416"/>
              </a:lnSpc>
              <a:buFont typeface="Arial"/>
              <a:buChar char="•"/>
            </a:pPr>
            <a:r>
              <a:rPr lang="en-US" sz="2628">
                <a:solidFill>
                  <a:srgbClr val="FFFBFB"/>
                </a:solidFill>
                <a:latin typeface="DM Sans"/>
              </a:rPr>
              <a:t>GTK 500 is the highest revenue making product i.e25897 million USD.</a:t>
            </a:r>
          </a:p>
          <a:p>
            <a:pPr algn="l" marL="567539" indent="-283770" lvl="1">
              <a:lnSpc>
                <a:spcPts val="4416"/>
              </a:lnSpc>
              <a:buFont typeface="Arial"/>
              <a:buChar char="•"/>
            </a:pPr>
            <a:r>
              <a:rPr lang="en-US" sz="2628">
                <a:solidFill>
                  <a:srgbClr val="FFFBFB"/>
                </a:solidFill>
                <a:latin typeface="DM Sans"/>
              </a:rPr>
              <a:t>MG Advanced product has a high loss rate at 30.5%.</a:t>
            </a:r>
          </a:p>
          <a:p>
            <a:pPr algn="l" marL="567539" indent="-283770" lvl="1">
              <a:lnSpc>
                <a:spcPts val="4416"/>
              </a:lnSpc>
              <a:buFont typeface="Arial"/>
              <a:buChar char="•"/>
            </a:pPr>
            <a:r>
              <a:rPr lang="en-US" sz="2628">
                <a:solidFill>
                  <a:srgbClr val="FFFBFB"/>
                </a:solidFill>
                <a:latin typeface="DM Sans"/>
              </a:rPr>
              <a:t>Q2 has maximum growth of 154.3 % while Q3 has max loss of -16.4% while Q4 performs better than Q3 with a loss of -11.9%.</a:t>
            </a:r>
          </a:p>
          <a:p>
            <a:pPr algn="l" marL="567539" indent="-283770" lvl="1">
              <a:lnSpc>
                <a:spcPts val="4416"/>
              </a:lnSpc>
              <a:buFont typeface="Arial"/>
              <a:buChar char="•"/>
            </a:pPr>
            <a:r>
              <a:rPr lang="en-US" sz="2628">
                <a:solidFill>
                  <a:srgbClr val="FFFBFB"/>
                </a:solidFill>
                <a:latin typeface="DM Sans"/>
              </a:rPr>
              <a:t>Manager  Melvin Marxen  has made the maximum revenue.</a:t>
            </a:r>
          </a:p>
          <a:p>
            <a:pPr algn="l" marL="567539" indent="-283770" lvl="1">
              <a:lnSpc>
                <a:spcPts val="4416"/>
              </a:lnSpc>
              <a:buFont typeface="Arial"/>
              <a:buChar char="•"/>
            </a:pPr>
            <a:r>
              <a:rPr lang="en-US" sz="2628">
                <a:solidFill>
                  <a:srgbClr val="FFFBFB"/>
                </a:solidFill>
                <a:latin typeface="DM Sans"/>
              </a:rPr>
              <a:t>Avg time taken to close a deal is 48 days.</a:t>
            </a:r>
          </a:p>
          <a:p>
            <a:pPr algn="l" marL="567539" indent="-283770" lvl="1">
              <a:lnSpc>
                <a:spcPts val="4416"/>
              </a:lnSpc>
              <a:buFont typeface="Arial"/>
              <a:buChar char="•"/>
            </a:pPr>
            <a:r>
              <a:rPr lang="en-US" sz="2628">
                <a:solidFill>
                  <a:srgbClr val="FFFBFB"/>
                </a:solidFill>
                <a:latin typeface="DM Sans"/>
              </a:rPr>
              <a:t>The Sales team at Central Office has successfully closed maximum number of deals as compared to East office and West office.</a:t>
            </a:r>
          </a:p>
        </p:txBody>
      </p:sp>
      <p:sp>
        <p:nvSpPr>
          <p:cNvPr name="Freeform 10" id="10"/>
          <p:cNvSpPr/>
          <p:nvPr/>
        </p:nvSpPr>
        <p:spPr>
          <a:xfrm flipH="false" flipV="false" rot="0">
            <a:off x="5725261" y="3453964"/>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5520658" y="5182483"/>
            <a:ext cx="1142373" cy="11423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4" id="14"/>
          <p:cNvSpPr/>
          <p:nvPr/>
        </p:nvSpPr>
        <p:spPr>
          <a:xfrm flipH="false" flipV="false" rot="0">
            <a:off x="5799040" y="5431446"/>
            <a:ext cx="585607" cy="669613"/>
          </a:xfrm>
          <a:custGeom>
            <a:avLst/>
            <a:gdLst/>
            <a:ahLst/>
            <a:cxnLst/>
            <a:rect r="r" b="b" t="t" l="l"/>
            <a:pathLst>
              <a:path h="669613" w="585607">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5" id="15"/>
          <p:cNvGrpSpPr/>
          <p:nvPr/>
        </p:nvGrpSpPr>
        <p:grpSpPr>
          <a:xfrm rot="0">
            <a:off x="5520658" y="7125268"/>
            <a:ext cx="1142373" cy="11423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8" id="18"/>
          <p:cNvSpPr/>
          <p:nvPr/>
        </p:nvSpPr>
        <p:spPr>
          <a:xfrm flipH="false" flipV="false" rot="0">
            <a:off x="5818393" y="7372606"/>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255514" y="2745379"/>
            <a:ext cx="10434893" cy="1443847"/>
          </a:xfrm>
          <a:prstGeom prst="rect">
            <a:avLst/>
          </a:prstGeom>
        </p:spPr>
        <p:txBody>
          <a:bodyPr anchor="t" rtlCol="false" tIns="0" lIns="0" bIns="0" rIns="0">
            <a:spAutoFit/>
          </a:bodyPr>
          <a:lstStyle/>
          <a:p>
            <a:pPr algn="l" marL="0" indent="0" lvl="0">
              <a:lnSpc>
                <a:spcPts val="11662"/>
              </a:lnSpc>
            </a:pPr>
            <a:r>
              <a:rPr lang="en-US" sz="8330" spc="508">
                <a:solidFill>
                  <a:srgbClr val="FFFFFF"/>
                </a:solidFill>
                <a:latin typeface="Now Bold"/>
              </a:rPr>
              <a:t>Thank you!</a:t>
            </a:r>
          </a:p>
        </p:txBody>
      </p:sp>
      <p:sp>
        <p:nvSpPr>
          <p:cNvPr name="Freeform 6" id="6"/>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72600"/>
            <a:ext cx="8245699" cy="714375"/>
          </a:xfrm>
          <a:prstGeom prst="rect">
            <a:avLst/>
          </a:prstGeom>
        </p:spPr>
        <p:txBody>
          <a:bodyPr anchor="t" rtlCol="false" tIns="0" lIns="0" bIns="0" rIns="0">
            <a:spAutoFit/>
          </a:bodyPr>
          <a:lstStyle/>
          <a:p>
            <a:pPr algn="ctr" marL="0" indent="0" lvl="0">
              <a:lnSpc>
                <a:spcPts val="5687"/>
              </a:lnSpc>
              <a:spcBef>
                <a:spcPct val="0"/>
              </a:spcBef>
            </a:pPr>
            <a:r>
              <a:rPr lang="en-US" sz="4739">
                <a:solidFill>
                  <a:srgbClr val="FFFFFF"/>
                </a:solidFill>
                <a:latin typeface="Now Bold"/>
              </a:rPr>
              <a:t>GOALS AND OBJECTIVES</a:t>
            </a:r>
          </a:p>
        </p:txBody>
      </p:sp>
      <p:sp>
        <p:nvSpPr>
          <p:cNvPr name="AutoShape 7" id="7"/>
          <p:cNvSpPr/>
          <p:nvPr/>
        </p:nvSpPr>
        <p:spPr>
          <a:xfrm>
            <a:off x="5021151" y="4296572"/>
            <a:ext cx="8735422" cy="0"/>
          </a:xfrm>
          <a:prstGeom prst="line">
            <a:avLst/>
          </a:prstGeom>
          <a:ln cap="flat" w="47625">
            <a:solidFill>
              <a:srgbClr val="145DA0"/>
            </a:solidFill>
            <a:prstDash val="solid"/>
            <a:headEnd type="none" len="sm" w="sm"/>
            <a:tailEnd type="none" len="sm" w="sm"/>
          </a:ln>
        </p:spPr>
      </p:sp>
      <p:sp>
        <p:nvSpPr>
          <p:cNvPr name="TextBox 8" id="8"/>
          <p:cNvSpPr txBox="true"/>
          <p:nvPr/>
        </p:nvSpPr>
        <p:spPr>
          <a:xfrm rot="0">
            <a:off x="5457038" y="4515026"/>
            <a:ext cx="7809811"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4BD1FB"/>
                </a:solidFill>
                <a:latin typeface="DM Sans Bold"/>
              </a:rPr>
              <a:t>CRM Sales opportunity pipeline</a:t>
            </a:r>
          </a:p>
        </p:txBody>
      </p:sp>
      <p:sp>
        <p:nvSpPr>
          <p:cNvPr name="AutoShape 9" id="9"/>
          <p:cNvSpPr/>
          <p:nvPr/>
        </p:nvSpPr>
        <p:spPr>
          <a:xfrm>
            <a:off x="5021151" y="9130445"/>
            <a:ext cx="8735422" cy="0"/>
          </a:xfrm>
          <a:prstGeom prst="line">
            <a:avLst/>
          </a:prstGeom>
          <a:ln cap="flat" w="47625">
            <a:solidFill>
              <a:srgbClr val="145DA0"/>
            </a:solidFill>
            <a:prstDash val="solid"/>
            <a:headEnd type="none" len="sm" w="sm"/>
            <a:tailEnd type="none" len="sm" w="sm"/>
          </a:ln>
        </p:spPr>
      </p:sp>
      <p:sp>
        <p:nvSpPr>
          <p:cNvPr name="TextBox 10" id="10"/>
          <p:cNvSpPr txBox="true"/>
          <p:nvPr/>
        </p:nvSpPr>
        <p:spPr>
          <a:xfrm rot="0">
            <a:off x="4458366" y="5301349"/>
            <a:ext cx="9525356" cy="3730001"/>
          </a:xfrm>
          <a:prstGeom prst="rect">
            <a:avLst/>
          </a:prstGeom>
        </p:spPr>
        <p:txBody>
          <a:bodyPr anchor="t" rtlCol="false" tIns="0" lIns="0" bIns="0" rIns="0">
            <a:spAutoFit/>
          </a:bodyPr>
          <a:lstStyle/>
          <a:p>
            <a:pPr algn="ctr">
              <a:lnSpc>
                <a:spcPts val="4219"/>
              </a:lnSpc>
            </a:pPr>
            <a:r>
              <a:rPr lang="en-US" sz="3057">
                <a:solidFill>
                  <a:srgbClr val="FFFFFF"/>
                </a:solidFill>
                <a:latin typeface="DM Sans"/>
              </a:rPr>
              <a:t>B2B sales pipeline data from a fictitious company that sells computer hardware, including information on accounts, products, sales teams, and sales opportunities are provided and we need to analyse the performance of each attribute of the sales pipeline like the products, sales teams, accounts etc.</a:t>
            </a:r>
          </a:p>
          <a:p>
            <a:pPr algn="ctr" marL="0" indent="0" lvl="0">
              <a:lnSpc>
                <a:spcPts val="421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854563" y="847990"/>
            <a:ext cx="14136809" cy="679726"/>
          </a:xfrm>
          <a:prstGeom prst="rect">
            <a:avLst/>
          </a:prstGeom>
        </p:spPr>
        <p:txBody>
          <a:bodyPr anchor="t" rtlCol="false" tIns="0" lIns="0" bIns="0" rIns="0">
            <a:spAutoFit/>
          </a:bodyPr>
          <a:lstStyle/>
          <a:p>
            <a:pPr algn="l" marL="0" indent="0" lvl="0">
              <a:lnSpc>
                <a:spcPts val="5541"/>
              </a:lnSpc>
              <a:spcBef>
                <a:spcPct val="0"/>
              </a:spcBef>
            </a:pPr>
            <a:r>
              <a:rPr lang="en-US" sz="4015">
                <a:solidFill>
                  <a:srgbClr val="FFFFFF"/>
                </a:solidFill>
                <a:latin typeface="DM Sans"/>
              </a:rPr>
              <a:t>How many companies do not have any parent companies?</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628404" y="2736101"/>
            <a:ext cx="7393416" cy="2407399"/>
          </a:xfrm>
          <a:prstGeom prst="rect">
            <a:avLst/>
          </a:prstGeom>
        </p:spPr>
        <p:txBody>
          <a:bodyPr anchor="t" rtlCol="false" tIns="0" lIns="0" bIns="0" rIns="0">
            <a:spAutoFit/>
          </a:bodyPr>
          <a:lstStyle/>
          <a:p>
            <a:pPr algn="ctr">
              <a:lnSpc>
                <a:spcPts val="6541"/>
              </a:lnSpc>
              <a:spcBef>
                <a:spcPct val="0"/>
              </a:spcBef>
            </a:pPr>
            <a:r>
              <a:rPr lang="en-US" sz="4740">
                <a:solidFill>
                  <a:srgbClr val="FFFFFF"/>
                </a:solidFill>
                <a:latin typeface="DM Sans"/>
              </a:rPr>
              <a:t>select count(*)</a:t>
            </a:r>
          </a:p>
          <a:p>
            <a:pPr algn="ctr">
              <a:lnSpc>
                <a:spcPts val="6541"/>
              </a:lnSpc>
              <a:spcBef>
                <a:spcPct val="0"/>
              </a:spcBef>
            </a:pPr>
            <a:r>
              <a:rPr lang="en-US" sz="4740">
                <a:solidFill>
                  <a:srgbClr val="FFFFFF"/>
                </a:solidFill>
                <a:latin typeface="DM Sans"/>
              </a:rPr>
              <a:t>from accounts</a:t>
            </a:r>
          </a:p>
          <a:p>
            <a:pPr algn="ctr">
              <a:lnSpc>
                <a:spcPts val="6541"/>
              </a:lnSpc>
              <a:spcBef>
                <a:spcPct val="0"/>
              </a:spcBef>
            </a:pPr>
            <a:r>
              <a:rPr lang="en-US" sz="4740">
                <a:solidFill>
                  <a:srgbClr val="FFFFFF"/>
                </a:solidFill>
                <a:latin typeface="DM Sans"/>
              </a:rPr>
              <a:t>where subsidiary_of is null</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533666" y="847990"/>
            <a:ext cx="12300715" cy="679726"/>
          </a:xfrm>
          <a:prstGeom prst="rect">
            <a:avLst/>
          </a:prstGeom>
        </p:spPr>
        <p:txBody>
          <a:bodyPr anchor="t" rtlCol="false" tIns="0" lIns="0" bIns="0" rIns="0">
            <a:spAutoFit/>
          </a:bodyPr>
          <a:lstStyle/>
          <a:p>
            <a:pPr algn="ctr" marL="0" indent="0" lvl="0">
              <a:lnSpc>
                <a:spcPts val="5541"/>
              </a:lnSpc>
              <a:spcBef>
                <a:spcPct val="0"/>
              </a:spcBef>
            </a:pPr>
            <a:r>
              <a:rPr lang="en-US" sz="4015">
                <a:solidFill>
                  <a:srgbClr val="FFFFFF"/>
                </a:solidFill>
                <a:latin typeface="DM Sans"/>
              </a:rPr>
              <a:t>How many companies have parent companies?</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081895" y="2736101"/>
            <a:ext cx="8486434" cy="2407399"/>
          </a:xfrm>
          <a:prstGeom prst="rect">
            <a:avLst/>
          </a:prstGeom>
        </p:spPr>
        <p:txBody>
          <a:bodyPr anchor="t" rtlCol="false" tIns="0" lIns="0" bIns="0" rIns="0">
            <a:spAutoFit/>
          </a:bodyPr>
          <a:lstStyle/>
          <a:p>
            <a:pPr algn="ctr">
              <a:lnSpc>
                <a:spcPts val="6541"/>
              </a:lnSpc>
            </a:pPr>
            <a:r>
              <a:rPr lang="en-US" sz="4740">
                <a:solidFill>
                  <a:srgbClr val="FFFFFF"/>
                </a:solidFill>
                <a:latin typeface="DM Sans"/>
              </a:rPr>
              <a:t>select count(*)</a:t>
            </a:r>
          </a:p>
          <a:p>
            <a:pPr algn="ctr">
              <a:lnSpc>
                <a:spcPts val="6541"/>
              </a:lnSpc>
            </a:pPr>
            <a:r>
              <a:rPr lang="en-US" sz="4740">
                <a:solidFill>
                  <a:srgbClr val="FFFFFF"/>
                </a:solidFill>
                <a:latin typeface="DM Sans"/>
              </a:rPr>
              <a:t>from accounts</a:t>
            </a:r>
          </a:p>
          <a:p>
            <a:pPr algn="ctr">
              <a:lnSpc>
                <a:spcPts val="6541"/>
              </a:lnSpc>
              <a:spcBef>
                <a:spcPct val="0"/>
              </a:spcBef>
            </a:pPr>
            <a:r>
              <a:rPr lang="en-US" sz="4740">
                <a:solidFill>
                  <a:srgbClr val="FFFFFF"/>
                </a:solidFill>
                <a:latin typeface="DM Sans"/>
              </a:rPr>
              <a:t>where subsidiary_of is not null</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533666" y="847990"/>
            <a:ext cx="12300715" cy="696490"/>
          </a:xfrm>
          <a:prstGeom prst="rect">
            <a:avLst/>
          </a:prstGeom>
        </p:spPr>
        <p:txBody>
          <a:bodyPr anchor="t" rtlCol="false" tIns="0" lIns="0" bIns="0" rIns="0">
            <a:spAutoFit/>
          </a:bodyPr>
          <a:lstStyle/>
          <a:p>
            <a:pPr algn="ctr" marL="0" indent="0" lvl="0">
              <a:lnSpc>
                <a:spcPts val="5679"/>
              </a:lnSpc>
              <a:spcBef>
                <a:spcPct val="0"/>
              </a:spcBef>
            </a:pPr>
            <a:r>
              <a:rPr lang="en-US" sz="4115">
                <a:solidFill>
                  <a:srgbClr val="FFFFFF"/>
                </a:solidFill>
                <a:latin typeface="DM Sans"/>
              </a:rPr>
              <a:t>Which is the oldest company?</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57224" y="2741014"/>
            <a:ext cx="14053601" cy="3416583"/>
          </a:xfrm>
          <a:prstGeom prst="rect">
            <a:avLst/>
          </a:prstGeom>
        </p:spPr>
        <p:txBody>
          <a:bodyPr anchor="t" rtlCol="false" tIns="0" lIns="0" bIns="0" rIns="0">
            <a:spAutoFit/>
          </a:bodyPr>
          <a:lstStyle/>
          <a:p>
            <a:pPr algn="ctr">
              <a:lnSpc>
                <a:spcPts val="5521"/>
              </a:lnSpc>
            </a:pPr>
            <a:r>
              <a:rPr lang="en-US" sz="4000">
                <a:solidFill>
                  <a:srgbClr val="FFFFFF"/>
                </a:solidFill>
                <a:latin typeface="DM Sans"/>
              </a:rPr>
              <a:t>select *</a:t>
            </a:r>
          </a:p>
          <a:p>
            <a:pPr algn="ctr">
              <a:lnSpc>
                <a:spcPts val="5521"/>
              </a:lnSpc>
            </a:pPr>
            <a:r>
              <a:rPr lang="en-US" sz="4000">
                <a:solidFill>
                  <a:srgbClr val="FFFFFF"/>
                </a:solidFill>
                <a:latin typeface="DM Sans"/>
              </a:rPr>
              <a:t>from accounts</a:t>
            </a:r>
          </a:p>
          <a:p>
            <a:pPr algn="ctr">
              <a:lnSpc>
                <a:spcPts val="5521"/>
              </a:lnSpc>
            </a:pPr>
            <a:r>
              <a:rPr lang="en-US" sz="4000">
                <a:solidFill>
                  <a:srgbClr val="FFFFFF"/>
                </a:solidFill>
                <a:latin typeface="DM Sans"/>
              </a:rPr>
              <a:t>where year_established in (select min(year_established) from accounts)</a:t>
            </a:r>
          </a:p>
          <a:p>
            <a:pPr algn="ctr">
              <a:lnSpc>
                <a:spcPts val="5521"/>
              </a:lnSpc>
              <a:spcBef>
                <a:spcPct val="0"/>
              </a:spcBef>
            </a:pP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533666" y="847990"/>
            <a:ext cx="12300715" cy="679726"/>
          </a:xfrm>
          <a:prstGeom prst="rect">
            <a:avLst/>
          </a:prstGeom>
        </p:spPr>
        <p:txBody>
          <a:bodyPr anchor="t" rtlCol="false" tIns="0" lIns="0" bIns="0" rIns="0">
            <a:spAutoFit/>
          </a:bodyPr>
          <a:lstStyle/>
          <a:p>
            <a:pPr algn="ctr" marL="0" indent="0" lvl="0">
              <a:lnSpc>
                <a:spcPts val="5541"/>
              </a:lnSpc>
              <a:spcBef>
                <a:spcPct val="0"/>
              </a:spcBef>
            </a:pPr>
            <a:r>
              <a:rPr lang="en-US" sz="4015">
                <a:solidFill>
                  <a:srgbClr val="FFFFFF"/>
                </a:solidFill>
                <a:latin typeface="DM Sans"/>
              </a:rPr>
              <a:t>Which company makes the largest revenue?</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73090" y="2736101"/>
            <a:ext cx="15304042" cy="2407399"/>
          </a:xfrm>
          <a:prstGeom prst="rect">
            <a:avLst/>
          </a:prstGeom>
        </p:spPr>
        <p:txBody>
          <a:bodyPr anchor="t" rtlCol="false" tIns="0" lIns="0" bIns="0" rIns="0">
            <a:spAutoFit/>
          </a:bodyPr>
          <a:lstStyle/>
          <a:p>
            <a:pPr algn="ctr">
              <a:lnSpc>
                <a:spcPts val="6541"/>
              </a:lnSpc>
            </a:pPr>
            <a:r>
              <a:rPr lang="en-US" sz="4740">
                <a:solidFill>
                  <a:srgbClr val="FFFFFF"/>
                </a:solidFill>
                <a:latin typeface="DM Sans"/>
              </a:rPr>
              <a:t>select *</a:t>
            </a:r>
          </a:p>
          <a:p>
            <a:pPr algn="ctr">
              <a:lnSpc>
                <a:spcPts val="6541"/>
              </a:lnSpc>
            </a:pPr>
            <a:r>
              <a:rPr lang="en-US" sz="4740">
                <a:solidFill>
                  <a:srgbClr val="FFFFFF"/>
                </a:solidFill>
                <a:latin typeface="DM Sans"/>
              </a:rPr>
              <a:t>from accounts</a:t>
            </a:r>
          </a:p>
          <a:p>
            <a:pPr algn="ctr">
              <a:lnSpc>
                <a:spcPts val="6541"/>
              </a:lnSpc>
              <a:spcBef>
                <a:spcPct val="0"/>
              </a:spcBef>
            </a:pPr>
            <a:r>
              <a:rPr lang="en-US" sz="4740">
                <a:solidFill>
                  <a:srgbClr val="FFFFFF"/>
                </a:solidFill>
                <a:latin typeface="DM Sans"/>
              </a:rPr>
              <a:t>where revenue in (select max(revenue) from accounts)</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829411" y="847990"/>
            <a:ext cx="13004970" cy="679726"/>
          </a:xfrm>
          <a:prstGeom prst="rect">
            <a:avLst/>
          </a:prstGeom>
        </p:spPr>
        <p:txBody>
          <a:bodyPr anchor="t" rtlCol="false" tIns="0" lIns="0" bIns="0" rIns="0">
            <a:spAutoFit/>
          </a:bodyPr>
          <a:lstStyle/>
          <a:p>
            <a:pPr algn="ctr" marL="0" indent="0" lvl="0">
              <a:lnSpc>
                <a:spcPts val="5541"/>
              </a:lnSpc>
              <a:spcBef>
                <a:spcPct val="0"/>
              </a:spcBef>
            </a:pPr>
            <a:r>
              <a:rPr lang="en-US" sz="4015">
                <a:solidFill>
                  <a:srgbClr val="FFFFFF"/>
                </a:solidFill>
                <a:latin typeface="DM Sans"/>
              </a:rPr>
              <a:t>Which country has the maximum number of offices?</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59932" y="2736101"/>
            <a:ext cx="15530360" cy="3220585"/>
          </a:xfrm>
          <a:prstGeom prst="rect">
            <a:avLst/>
          </a:prstGeom>
        </p:spPr>
        <p:txBody>
          <a:bodyPr anchor="t" rtlCol="false" tIns="0" lIns="0" bIns="0" rIns="0">
            <a:spAutoFit/>
          </a:bodyPr>
          <a:lstStyle/>
          <a:p>
            <a:pPr algn="ctr">
              <a:lnSpc>
                <a:spcPts val="6541"/>
              </a:lnSpc>
            </a:pPr>
            <a:r>
              <a:rPr lang="en-US" sz="4740">
                <a:solidFill>
                  <a:srgbClr val="FFFFFF"/>
                </a:solidFill>
                <a:latin typeface="DM Sans"/>
              </a:rPr>
              <a:t>select distinct office_location, count(*) as no_of_office</a:t>
            </a:r>
          </a:p>
          <a:p>
            <a:pPr algn="ctr">
              <a:lnSpc>
                <a:spcPts val="6541"/>
              </a:lnSpc>
            </a:pPr>
            <a:r>
              <a:rPr lang="en-US" sz="4740">
                <a:solidFill>
                  <a:srgbClr val="FFFFFF"/>
                </a:solidFill>
                <a:latin typeface="DM Sans"/>
              </a:rPr>
              <a:t>from accounts</a:t>
            </a:r>
          </a:p>
          <a:p>
            <a:pPr algn="ctr">
              <a:lnSpc>
                <a:spcPts val="6541"/>
              </a:lnSpc>
            </a:pPr>
            <a:r>
              <a:rPr lang="en-US" sz="4740">
                <a:solidFill>
                  <a:srgbClr val="FFFFFF"/>
                </a:solidFill>
                <a:latin typeface="DM Sans"/>
              </a:rPr>
              <a:t>group by office_location</a:t>
            </a:r>
          </a:p>
          <a:p>
            <a:pPr algn="ctr">
              <a:lnSpc>
                <a:spcPts val="6541"/>
              </a:lnSpc>
              <a:spcBef>
                <a:spcPct val="0"/>
              </a:spcBef>
            </a:pPr>
            <a:r>
              <a:rPr lang="en-US" sz="4740">
                <a:solidFill>
                  <a:srgbClr val="FFFFFF"/>
                </a:solidFill>
                <a:latin typeface="DM Sans"/>
              </a:rPr>
              <a:t>limit 1</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533666" y="847990"/>
            <a:ext cx="12300715" cy="679726"/>
          </a:xfrm>
          <a:prstGeom prst="rect">
            <a:avLst/>
          </a:prstGeom>
        </p:spPr>
        <p:txBody>
          <a:bodyPr anchor="t" rtlCol="false" tIns="0" lIns="0" bIns="0" rIns="0">
            <a:spAutoFit/>
          </a:bodyPr>
          <a:lstStyle/>
          <a:p>
            <a:pPr algn="ctr" marL="0" indent="0" lvl="0">
              <a:lnSpc>
                <a:spcPts val="5541"/>
              </a:lnSpc>
              <a:spcBef>
                <a:spcPct val="0"/>
              </a:spcBef>
            </a:pPr>
            <a:r>
              <a:rPr lang="en-US" sz="4015">
                <a:solidFill>
                  <a:srgbClr val="FFFFFF"/>
                </a:solidFill>
                <a:latin typeface="DM Sans"/>
              </a:rPr>
              <a:t>Which company has maximum employees</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2736101"/>
            <a:ext cx="16650223" cy="3220585"/>
          </a:xfrm>
          <a:prstGeom prst="rect">
            <a:avLst/>
          </a:prstGeom>
        </p:spPr>
        <p:txBody>
          <a:bodyPr anchor="t" rtlCol="false" tIns="0" lIns="0" bIns="0" rIns="0">
            <a:spAutoFit/>
          </a:bodyPr>
          <a:lstStyle/>
          <a:p>
            <a:pPr algn="ctr">
              <a:lnSpc>
                <a:spcPts val="6541"/>
              </a:lnSpc>
            </a:pPr>
            <a:r>
              <a:rPr lang="en-US" sz="4740">
                <a:solidFill>
                  <a:srgbClr val="FFFFFF"/>
                </a:solidFill>
                <a:latin typeface="DM Sans"/>
              </a:rPr>
              <a:t>select *</a:t>
            </a:r>
          </a:p>
          <a:p>
            <a:pPr algn="ctr">
              <a:lnSpc>
                <a:spcPts val="6541"/>
              </a:lnSpc>
            </a:pPr>
            <a:r>
              <a:rPr lang="en-US" sz="4740">
                <a:solidFill>
                  <a:srgbClr val="FFFFFF"/>
                </a:solidFill>
                <a:latin typeface="DM Sans"/>
              </a:rPr>
              <a:t>from accounts</a:t>
            </a:r>
          </a:p>
          <a:p>
            <a:pPr algn="ctr">
              <a:lnSpc>
                <a:spcPts val="6541"/>
              </a:lnSpc>
              <a:spcBef>
                <a:spcPct val="0"/>
              </a:spcBef>
            </a:pPr>
            <a:r>
              <a:rPr lang="en-US" sz="4740">
                <a:solidFill>
                  <a:srgbClr val="FFFFFF"/>
                </a:solidFill>
                <a:latin typeface="DM Sans"/>
              </a:rPr>
              <a:t>where employees in (select max(employees) from accounts)</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533666" y="847990"/>
            <a:ext cx="12300715" cy="679726"/>
          </a:xfrm>
          <a:prstGeom prst="rect">
            <a:avLst/>
          </a:prstGeom>
        </p:spPr>
        <p:txBody>
          <a:bodyPr anchor="t" rtlCol="false" tIns="0" lIns="0" bIns="0" rIns="0">
            <a:spAutoFit/>
          </a:bodyPr>
          <a:lstStyle/>
          <a:p>
            <a:pPr algn="ctr" marL="0" indent="0" lvl="0">
              <a:lnSpc>
                <a:spcPts val="5541"/>
              </a:lnSpc>
              <a:spcBef>
                <a:spcPct val="0"/>
              </a:spcBef>
            </a:pPr>
            <a:r>
              <a:rPr lang="en-US" sz="4015">
                <a:solidFill>
                  <a:srgbClr val="FFFFFF"/>
                </a:solidFill>
                <a:latin typeface="DM Sans"/>
              </a:rPr>
              <a:t>Do any products have better win rates?</a:t>
            </a:r>
          </a:p>
        </p:txBody>
      </p:sp>
      <p:sp>
        <p:nvSpPr>
          <p:cNvPr name="Freeform 3" id="3"/>
          <p:cNvSpPr/>
          <p:nvPr/>
        </p:nvSpPr>
        <p:spPr>
          <a:xfrm flipH="false" flipV="false" rot="0">
            <a:off x="15065208" y="-4403853"/>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18888" y="2418651"/>
            <a:ext cx="16650223" cy="3498567"/>
          </a:xfrm>
          <a:prstGeom prst="rect">
            <a:avLst/>
          </a:prstGeom>
        </p:spPr>
        <p:txBody>
          <a:bodyPr anchor="t" rtlCol="false" tIns="0" lIns="0" bIns="0" rIns="0">
            <a:spAutoFit/>
          </a:bodyPr>
          <a:lstStyle/>
          <a:p>
            <a:pPr algn="ctr">
              <a:lnSpc>
                <a:spcPts val="5575"/>
              </a:lnSpc>
            </a:pPr>
            <a:r>
              <a:rPr lang="en-US" sz="4040">
                <a:solidFill>
                  <a:srgbClr val="FFFFFF"/>
                </a:solidFill>
                <a:latin typeface="DM Sans"/>
              </a:rPr>
              <a:t>select product, concat(round(sum(case when deal_stage='Won' then 1 else 0 end)*100/count(*),1),'%') as win_rate</a:t>
            </a:r>
          </a:p>
          <a:p>
            <a:pPr algn="ctr">
              <a:lnSpc>
                <a:spcPts val="5575"/>
              </a:lnSpc>
            </a:pPr>
            <a:r>
              <a:rPr lang="en-US" sz="4040">
                <a:solidFill>
                  <a:srgbClr val="FFFFFF"/>
                </a:solidFill>
                <a:latin typeface="DM Sans"/>
              </a:rPr>
              <a:t>from sales_pipeline</a:t>
            </a:r>
          </a:p>
          <a:p>
            <a:pPr algn="ctr">
              <a:lnSpc>
                <a:spcPts val="5575"/>
              </a:lnSpc>
            </a:pPr>
            <a:r>
              <a:rPr lang="en-US" sz="4040">
                <a:solidFill>
                  <a:srgbClr val="FFFFFF"/>
                </a:solidFill>
                <a:latin typeface="DM Sans"/>
              </a:rPr>
              <a:t>group by 1</a:t>
            </a:r>
          </a:p>
          <a:p>
            <a:pPr algn="ctr">
              <a:lnSpc>
                <a:spcPts val="5575"/>
              </a:lnSpc>
              <a:spcBef>
                <a:spcPct val="0"/>
              </a:spcBef>
            </a:pPr>
            <a:r>
              <a:rPr lang="en-US" sz="4040">
                <a:solidFill>
                  <a:srgbClr val="FFFFFF"/>
                </a:solidFill>
                <a:latin typeface="DM Sans"/>
              </a:rPr>
              <a:t>order by 2 desc</a:t>
            </a:r>
          </a:p>
        </p:txBody>
      </p:sp>
      <p:grpSp>
        <p:nvGrpSpPr>
          <p:cNvPr name="Group 6" id="6"/>
          <p:cNvGrpSpPr>
            <a:grpSpLocks noChangeAspect="true"/>
          </p:cNvGrpSpPr>
          <p:nvPr/>
        </p:nvGrpSpPr>
        <p:grpSpPr>
          <a:xfrm rot="0">
            <a:off x="14158597" y="6157597"/>
            <a:ext cx="4129403" cy="412940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DAGFff7Mdp8</dc:identifier>
  <dcterms:modified xsi:type="dcterms:W3CDTF">2011-08-01T06:04:30Z</dcterms:modified>
  <cp:revision>1</cp:revision>
  <dc:title>Blue Dark Professional Geometric Business Project Presentation </dc:title>
</cp:coreProperties>
</file>